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1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73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0127A-B417-4B52-98AA-AEFD5C63699B}" type="datetimeFigureOut">
              <a:rPr lang="en-NZ" smtClean="0"/>
              <a:t>28/07/2026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594A5-252A-4905-B722-60587903559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75918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3A308-9132-4385-9503-4303386D96B8}" type="datetimeFigureOut">
              <a:rPr lang="en-NZ" smtClean="0"/>
              <a:t>28/07/2026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1C061A-35A1-4650-8A51-E17E0287F0D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306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Both wallabies and wilding conifers are landscape-scale biosecurity threats that can dramatically alter ecosystems, reduce biodiversity, and impact productive land across the Bay of Plenty and </a:t>
            </a:r>
            <a:r>
              <a:rPr lang="en-US" dirty="0" err="1"/>
              <a:t>neighbouring</a:t>
            </a:r>
            <a:r>
              <a:rPr lang="en-US" dirty="0"/>
              <a:t> regions.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C061A-35A1-4650-8A51-E17E0287F0DF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41691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programmes demonstrate how strategic regional investment, combined with significant national co-funding, is delivering landscape-scale biosecurity outcomes that would be difficult for any one organization to achieve alone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C061A-35A1-4650-8A51-E17E0287F0DF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75398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Following the discovery of Corbicula (freshwater gold clam) in the Waikato River, BOPRC has used Rule 7 as a key tool to reduce the risk of spread into Bay of Plenty lakes. Self-certification at boat ramps helps ensure users have inspected and cleaned their vessels and equipment before entering waterways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C061A-35A1-4650-8A51-E17E0287F0DF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14057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89013"/>
            <a:ext cx="7991476" cy="1944687"/>
          </a:xfrm>
        </p:spPr>
        <p:txBody>
          <a:bodyPr anchor="b"/>
          <a:lstStyle>
            <a:lvl1pPr algn="l"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989263"/>
            <a:ext cx="9144000" cy="95408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278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0225" y="1412875"/>
            <a:ext cx="9725025" cy="5308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17882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pos="41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4" y="1709738"/>
            <a:ext cx="95472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224" y="4589463"/>
            <a:ext cx="9547225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B05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633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00225" y="1495425"/>
            <a:ext cx="4680000" cy="5226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35724" y="1495425"/>
            <a:ext cx="4680000" cy="5226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83990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306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39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4" y="457200"/>
            <a:ext cx="35147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57850" y="987425"/>
            <a:ext cx="5697538" cy="57340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0224" y="2057399"/>
            <a:ext cx="3514725" cy="46640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8791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225" y="1428750"/>
            <a:ext cx="9725025" cy="5292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0225" y="365126"/>
            <a:ext cx="9725025" cy="873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7405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B050"/>
          </a:solidFill>
          <a:latin typeface="Gotham Office" panose="020000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b="1" kern="1200">
          <a:solidFill>
            <a:srgbClr val="00B050"/>
          </a:solidFill>
          <a:latin typeface="Gotham Office" panose="020000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rgbClr val="00B050"/>
          </a:solidFill>
          <a:latin typeface="Gotham Office" panose="020000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rgbClr val="00B050"/>
          </a:solidFill>
          <a:latin typeface="Gotham Office" panose="020000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rgbClr val="00B050"/>
          </a:solidFill>
          <a:latin typeface="Gotham Office" panose="020000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rgbClr val="00B050"/>
          </a:solidFill>
          <a:latin typeface="Gotham Office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0649" y="3187671"/>
            <a:ext cx="7991476" cy="954087"/>
          </a:xfrm>
        </p:spPr>
        <p:txBody>
          <a:bodyPr/>
          <a:lstStyle/>
          <a:p>
            <a:r>
              <a:rPr lang="en-NZ" dirty="0"/>
              <a:t>Hamish Lass</a:t>
            </a:r>
          </a:p>
          <a:p>
            <a:r>
              <a:rPr lang="en-NZ" dirty="0"/>
              <a:t>Biosecurity Manager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40854C8-8B51-95CA-8709-D3D86C03C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927" y="1204674"/>
            <a:ext cx="11355239" cy="1685175"/>
          </a:xfrm>
        </p:spPr>
        <p:txBody>
          <a:bodyPr>
            <a:normAutofit/>
          </a:bodyPr>
          <a:lstStyle/>
          <a:p>
            <a:r>
              <a:rPr lang="en-US" sz="3600" dirty="0"/>
              <a:t>On the Frontlines: Current Biosecurity Work</a:t>
            </a:r>
            <a:endParaRPr lang="en-NZ" sz="3600" dirty="0"/>
          </a:p>
        </p:txBody>
      </p:sp>
    </p:spTree>
    <p:extLst>
      <p:ext uri="{BB962C8B-B14F-4D97-AF65-F5344CB8AC3E}">
        <p14:creationId xmlns:p14="http://schemas.microsoft.com/office/powerpoint/2010/main" val="3208892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733A02-8F3E-66A9-2EB9-1A5525B03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dirty="0"/>
              <a:t>Thanks for your time!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F190DC-3180-6612-E664-F0F58DEC3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304" y="1765094"/>
            <a:ext cx="10309505" cy="388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0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 fontScale="90000"/>
          </a:bodyPr>
          <a:lstStyle/>
          <a:p>
            <a:r>
              <a:rPr lang="en-US" sz="4000" dirty="0"/>
              <a:t>The Frontlines: Current Biosecurity Work</a:t>
            </a:r>
            <a:endParaRPr lang="en-NZ" sz="40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100" dirty="0"/>
              <a:t>Biosecurity Importance</a:t>
            </a:r>
          </a:p>
          <a:p>
            <a:pPr marL="0" indent="0">
              <a:buNone/>
            </a:pPr>
            <a:r>
              <a:rPr lang="en-US" sz="1100" b="0" dirty="0"/>
              <a:t>Biosecurity protects the environment, economy, and communities from pests and diseases in the Bay of Plenty region.</a:t>
            </a:r>
          </a:p>
          <a:p>
            <a:pPr marL="0" indent="0">
              <a:buNone/>
            </a:pPr>
            <a:endParaRPr lang="en-US" sz="1100" b="0" dirty="0"/>
          </a:p>
          <a:p>
            <a:pPr marL="0" indent="0">
              <a:buNone/>
            </a:pPr>
            <a:r>
              <a:rPr lang="en-US" sz="1100" dirty="0"/>
              <a:t>Frontline Biosecurity Actions</a:t>
            </a:r>
          </a:p>
          <a:p>
            <a:pPr marL="0" indent="0">
              <a:buNone/>
            </a:pPr>
            <a:r>
              <a:rPr lang="en-US" sz="1100" b="0" dirty="0"/>
              <a:t>Key biosecurity activities include prevention, early detection, surveillance, response, and long-term management.</a:t>
            </a:r>
          </a:p>
          <a:p>
            <a:pPr marL="0" indent="0">
              <a:buNone/>
            </a:pPr>
            <a:endParaRPr lang="en-US" sz="1100" b="0" dirty="0"/>
          </a:p>
          <a:p>
            <a:pPr marL="0" indent="0">
              <a:buNone/>
            </a:pPr>
            <a:r>
              <a:rPr lang="en-US" sz="1100" dirty="0"/>
              <a:t>Collaboration and Community</a:t>
            </a:r>
          </a:p>
          <a:p>
            <a:pPr marL="0" indent="0">
              <a:buNone/>
            </a:pPr>
            <a:r>
              <a:rPr lang="en-US" sz="1100" b="0" dirty="0"/>
              <a:t>BOPRC partners with landowners, iwi, communities, and agencies to share biosecurity responsibilities and protect taonga species.</a:t>
            </a:r>
          </a:p>
          <a:p>
            <a:pPr marL="0" indent="0">
              <a:buNone/>
            </a:pPr>
            <a:endParaRPr lang="en-US" sz="1100" b="0" dirty="0"/>
          </a:p>
          <a:p>
            <a:pPr marL="0" indent="0">
              <a:buNone/>
            </a:pPr>
            <a:r>
              <a:rPr lang="en-US" sz="1100" dirty="0"/>
              <a:t>Challenges and Future Directions</a:t>
            </a:r>
          </a:p>
          <a:p>
            <a:pPr marL="0" indent="0">
              <a:buNone/>
            </a:pPr>
            <a:r>
              <a:rPr lang="en-US" sz="1100" b="0" dirty="0"/>
              <a:t>Current challenges in biosecurity include managing threats effectively and planning for sustainable future protection</a:t>
            </a:r>
            <a:endParaRPr lang="en-NZ" sz="11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DA989F-0CAF-7C80-AD0D-65CBC55AF5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8896"/>
          <a:stretch>
            <a:fillRect/>
          </a:stretch>
        </p:blipFill>
        <p:spPr>
          <a:xfrm>
            <a:off x="6695067" y="-10884"/>
            <a:ext cx="5496934" cy="7078434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4111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A833CD-5B9F-690E-92FA-15015399F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226" y="1412875"/>
            <a:ext cx="4581524" cy="53085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Environmental Protection</a:t>
            </a:r>
          </a:p>
          <a:p>
            <a:pPr marL="0" indent="0">
              <a:buNone/>
            </a:pPr>
            <a:r>
              <a:rPr lang="en-US" sz="1200" dirty="0"/>
              <a:t>Biosecurity safeguards native biodiversity by preventing invasive species from harming forests, wetlands, and coastal ecosystems.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Economic Resilience</a:t>
            </a:r>
          </a:p>
          <a:p>
            <a:pPr marL="0" indent="0">
              <a:buNone/>
            </a:pPr>
            <a:r>
              <a:rPr lang="en-US" sz="1200" dirty="0"/>
              <a:t>Protecting biosecurity supports key industries like kiwifruit, dairy, forestry, and tourism by reducing pest-related losses and control costs.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Community Wellbeing</a:t>
            </a:r>
          </a:p>
          <a:p>
            <a:pPr marL="0" indent="0">
              <a:buNone/>
            </a:pPr>
            <a:r>
              <a:rPr lang="en-US" sz="1200" dirty="0"/>
              <a:t>Effective biosecurity preserves recreational spaces, cultural values, and traditional sites important to local communities.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Prevention and Management</a:t>
            </a:r>
          </a:p>
          <a:p>
            <a:pPr marL="0" indent="0">
              <a:buNone/>
            </a:pPr>
            <a:r>
              <a:rPr lang="en-US" sz="1200" dirty="0"/>
              <a:t>Early intervention, education, and coordinated biosecurity efforts reduce long-term risks and maintain regional resilience.</a:t>
            </a:r>
          </a:p>
          <a:p>
            <a:pPr marL="0" indent="0">
              <a:buNone/>
            </a:pPr>
            <a:endParaRPr lang="en-NZ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5A2CAB-C039-C712-35F8-36124487B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Protecting the Environment, Economy, and Communities</a:t>
            </a:r>
            <a:endParaRPr lang="en-N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4461E-311C-6FA8-618C-73E9F4FBA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6209" y="1480808"/>
            <a:ext cx="2666322" cy="1732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D4C103-7E3F-D8CD-FFA0-38E936D3D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1814" y="3314022"/>
            <a:ext cx="2460946" cy="1643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FF4A2D-8620-3D2D-F29F-E9887C342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4149" y="5057761"/>
            <a:ext cx="2607601" cy="17882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4A1097-19BD-1D0D-A682-A3E3CBE4F2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6699" y="5057761"/>
            <a:ext cx="2391175" cy="17882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93418D-487F-F69E-16A3-152B4E8013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2392" y="3213708"/>
            <a:ext cx="2757570" cy="16038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C9CC45-08D5-9289-7EA2-AC8D3605A9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9318" y="1412875"/>
            <a:ext cx="1740644" cy="173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000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3A9BAA-4C90-A52D-72D4-A449980190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7635" y="169854"/>
            <a:ext cx="9755265" cy="651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98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F64B7C-F303-71DE-C9BD-694FA7180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225" y="1412875"/>
            <a:ext cx="5496687" cy="5308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1200" dirty="0"/>
              <a:t>Objective: Protect high-value ecosystems and reduce wilding conifer spread.</a:t>
            </a:r>
          </a:p>
          <a:p>
            <a:pPr marL="0" indent="0">
              <a:buNone/>
            </a:pPr>
            <a:r>
              <a:rPr lang="en-NZ" sz="1200" dirty="0"/>
              <a:t>2024/25 Results</a:t>
            </a:r>
          </a:p>
          <a:p>
            <a:r>
              <a:rPr lang="en-NZ" sz="1200" dirty="0"/>
              <a:t>3,188 ha treated</a:t>
            </a:r>
          </a:p>
          <a:p>
            <a:r>
              <a:rPr lang="en-NZ" sz="1200" dirty="0"/>
              <a:t>22,938 trees controlled</a:t>
            </a:r>
          </a:p>
          <a:p>
            <a:r>
              <a:rPr lang="en-NZ" sz="1200" dirty="0"/>
              <a:t>99% of trees controlled were Pinus contorta (Lodgepole Pine)</a:t>
            </a:r>
          </a:p>
          <a:p>
            <a:r>
              <a:rPr lang="en-NZ" sz="1200" dirty="0"/>
              <a:t>Significant protection of vulnerable Rangitāiki frost-flat ecosystems</a:t>
            </a:r>
          </a:p>
          <a:p>
            <a:r>
              <a:rPr lang="en-NZ" sz="1200" dirty="0"/>
              <a:t>Programme tracking well towards RPMP objectives </a:t>
            </a:r>
          </a:p>
          <a:p>
            <a:pPr marL="0" indent="0">
              <a:buNone/>
            </a:pPr>
            <a:r>
              <a:rPr lang="en-NZ" sz="1200" dirty="0"/>
              <a:t>Funding Source </a:t>
            </a:r>
          </a:p>
          <a:p>
            <a:pPr marL="0" indent="0">
              <a:buNone/>
            </a:pPr>
            <a:r>
              <a:rPr lang="en-NZ" sz="1200" dirty="0"/>
              <a:t>Collaborative programme between: National Wilding Conifer Control Programme (Biosecurity New Zealand) and</a:t>
            </a:r>
          </a:p>
          <a:p>
            <a:r>
              <a:rPr lang="en-NZ" sz="1200" dirty="0"/>
              <a:t>Bay of Plenty Regional Council</a:t>
            </a:r>
          </a:p>
          <a:p>
            <a:r>
              <a:rPr lang="en-NZ" sz="1200" dirty="0"/>
              <a:t>Department of Conservation</a:t>
            </a:r>
          </a:p>
          <a:p>
            <a:r>
              <a:rPr lang="en-NZ" sz="1200" dirty="0"/>
              <a:t>Hawke's Bay Regional Council</a:t>
            </a:r>
          </a:p>
          <a:p>
            <a:pPr marL="0" indent="0">
              <a:buNone/>
            </a:pPr>
            <a:r>
              <a:rPr lang="en-NZ" sz="1200" dirty="0"/>
              <a:t>BOPRC directly invested $95,782 in 2024/25, leveraging substantial national programme investment and partner funding.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425A78-94D8-1793-C2C9-08444E4D8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project - Wilding Pines</a:t>
            </a:r>
            <a:endParaRPr lang="en-NZ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3DF4E2-E4D0-0D47-51D2-42D26F1F7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852" y="1123950"/>
            <a:ext cx="2186267" cy="559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08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8C2D8B-AC19-2F50-95F8-9EAF2AC77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225" y="1412875"/>
            <a:ext cx="5569839" cy="5308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/>
              <a:t>Objective: Eliminate outlier populations and contain established populations.</a:t>
            </a:r>
          </a:p>
          <a:p>
            <a:pPr marL="0" indent="0">
              <a:buNone/>
            </a:pPr>
            <a:r>
              <a:rPr lang="en-US" sz="1200" dirty="0"/>
              <a:t>2024/25 Results</a:t>
            </a:r>
          </a:p>
          <a:p>
            <a:r>
              <a:rPr lang="en-US" sz="1200" dirty="0"/>
              <a:t>23,050 ha surveyed in eradication areas</a:t>
            </a:r>
          </a:p>
          <a:p>
            <a:r>
              <a:rPr lang="en-US" sz="1200" dirty="0"/>
              <a:t>2,350 km of detector dog surveillance</a:t>
            </a:r>
          </a:p>
          <a:p>
            <a:r>
              <a:rPr lang="en-US" sz="1200" dirty="0"/>
              <a:t>280 cameras deployed</a:t>
            </a:r>
          </a:p>
          <a:p>
            <a:r>
              <a:rPr lang="en-US" sz="1200" dirty="0"/>
              <a:t>15 wallabies controlled in eradication areas</a:t>
            </a:r>
          </a:p>
          <a:p>
            <a:r>
              <a:rPr lang="en-US" sz="1200" dirty="0"/>
              <a:t>1,988 wallabies controlled within the containment zone</a:t>
            </a:r>
          </a:p>
          <a:p>
            <a:r>
              <a:rPr lang="en-US" sz="1200" dirty="0"/>
              <a:t>Six outlier populations believed eliminated and several others in proof-of-absence monitoring </a:t>
            </a:r>
          </a:p>
          <a:p>
            <a:pPr marL="0" indent="0">
              <a:buNone/>
            </a:pPr>
            <a:r>
              <a:rPr lang="en-US" sz="1200" dirty="0"/>
              <a:t>Funding Source</a:t>
            </a:r>
          </a:p>
          <a:p>
            <a:r>
              <a:rPr lang="en-US" sz="1200" dirty="0"/>
              <a:t>Jointly funded through the Tipu </a:t>
            </a:r>
            <a:r>
              <a:rPr lang="en-US" sz="1200" dirty="0" err="1"/>
              <a:t>Mātoro</a:t>
            </a:r>
            <a:r>
              <a:rPr lang="en-US" sz="1200" dirty="0"/>
              <a:t> National Wallaby Eradication Programme</a:t>
            </a:r>
          </a:p>
          <a:p>
            <a:r>
              <a:rPr lang="en-US" sz="1200" dirty="0"/>
              <a:t>Bay of Plenty Regional Council delivers the programme regionally with funding support from Biosecurity New Zealand  and national programme partners. </a:t>
            </a:r>
          </a:p>
          <a:p>
            <a:r>
              <a:rPr lang="en-US" sz="1200" dirty="0"/>
              <a:t>Total programme expenditure in 2024/25 was approximately $2.05M, with revenue of $2.07M, reflecting strong external investment into the region</a:t>
            </a:r>
            <a:r>
              <a:rPr lang="en-US" sz="1100" dirty="0"/>
              <a:t>.</a:t>
            </a:r>
            <a:endParaRPr lang="en-NZ" sz="11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961ACA-708A-D0C7-D329-687DAAB4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Project - Wallabies</a:t>
            </a:r>
            <a:endParaRPr lang="en-N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B235F6-4BDB-DD1B-D026-0E0C7EFFC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895" y="1162050"/>
            <a:ext cx="2625733" cy="542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56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25B0E7-CBF7-C3F5-4D73-DC94786036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0225" y="4961987"/>
            <a:ext cx="9725025" cy="181082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CF252BA-BDA1-DDB1-387F-F1B383171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Emerging Threats</a:t>
            </a:r>
            <a:endParaRPr lang="en-NZ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6635F9-E503-3079-DD86-90B64761CECB}"/>
              </a:ext>
            </a:extLst>
          </p:cNvPr>
          <p:cNvSpPr txBox="1"/>
          <p:nvPr/>
        </p:nvSpPr>
        <p:spPr>
          <a:xfrm>
            <a:off x="1911096" y="1129902"/>
            <a:ext cx="73609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>
                <a:solidFill>
                  <a:srgbClr val="00B050"/>
                </a:solidFill>
              </a:rPr>
              <a:t>Corbicula (Freshwater Gold Clam)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solidFill>
                  <a:srgbClr val="00B050"/>
                </a:solidFill>
              </a:rPr>
              <a:t>Corbicula is an invasive freshwater clam recently detected in the Waikato River system.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solidFill>
                  <a:srgbClr val="00B050"/>
                </a:solidFill>
              </a:rPr>
              <a:t>It spreads easily via boats, trailers, fishing gear and watercraft.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solidFill>
                  <a:srgbClr val="00B050"/>
                </a:solidFill>
              </a:rPr>
              <a:t>Dense populations can alter freshwater ecosystems, impact infrastructure and outcompete native species</a:t>
            </a:r>
          </a:p>
          <a:p>
            <a:r>
              <a:rPr lang="en-NZ" sz="2400" dirty="0">
                <a:solidFill>
                  <a:srgbClr val="00B050"/>
                </a:solidFill>
              </a:rPr>
              <a:t>Exotic Caulerpa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B050"/>
                </a:solidFill>
              </a:rPr>
              <a:t>Exotic Caulerpa is a highly invasive marine seaweed capable of rapidly </a:t>
            </a:r>
            <a:r>
              <a:rPr lang="en-US" sz="1600" dirty="0" err="1">
                <a:solidFill>
                  <a:srgbClr val="00B050"/>
                </a:solidFill>
              </a:rPr>
              <a:t>colonising</a:t>
            </a:r>
            <a:r>
              <a:rPr lang="en-US" sz="1600" dirty="0">
                <a:solidFill>
                  <a:srgbClr val="00B050"/>
                </a:solidFill>
              </a:rPr>
              <a:t> coastal habitats.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B050"/>
                </a:solidFill>
              </a:rPr>
              <a:t>It can smother native marine ecosystems, alter habitats and impact recreational and commercial activities.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B050"/>
                </a:solidFill>
              </a:rPr>
              <a:t>Due to its invasive potential, Exotic Caulerpa was added to the amended RPMP as an Exclusion pest in June 2025</a:t>
            </a:r>
            <a:endParaRPr lang="en-NZ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63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50F168-0BE4-5B84-154B-44F2A5C31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Public awareness campaign funded by MPI during 2025/26.</a:t>
            </a:r>
          </a:p>
          <a:p>
            <a:r>
              <a:rPr lang="en-US" b="0" dirty="0"/>
              <a:t>Signage, advertising, education and community engagement.</a:t>
            </a:r>
          </a:p>
          <a:p>
            <a:r>
              <a:rPr lang="en-US" b="0" dirty="0"/>
              <a:t>Summer surveillance activities and over 1,000 public awareness surveys completed.</a:t>
            </a:r>
          </a:p>
          <a:p>
            <a:r>
              <a:rPr lang="en-US" b="0" dirty="0"/>
              <a:t>Ongoing readiness planning with national partners</a:t>
            </a:r>
          </a:p>
          <a:p>
            <a:r>
              <a:rPr lang="en-US" b="0" dirty="0"/>
              <a:t>Surveillance in neighboring regions</a:t>
            </a:r>
            <a:endParaRPr lang="en-NZ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42C490-8D7A-274F-105F-CE67CB0F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Caulerpa – BOPRC response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10760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BD4151-2214-723E-D2C2-E1C4BE5E3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Strong partnership with Biosecurity New Zealand, Te Arawa Lakes Trust, Rotorua Lakes Council and iwi/hapu.</a:t>
            </a:r>
          </a:p>
          <a:p>
            <a:r>
              <a:rPr lang="en-US" b="0" dirty="0"/>
              <a:t>Check, Clean, Dry and self-certification campaigns. (Rule 7 compliance)</a:t>
            </a:r>
          </a:p>
          <a:p>
            <a:r>
              <a:rPr lang="en-US" b="0" dirty="0"/>
              <a:t>Automated access control system installed at Lake Ōkataina to reduce the risk of spread into high-value lakes.</a:t>
            </a:r>
          </a:p>
          <a:p>
            <a:r>
              <a:rPr lang="en-US" b="0" dirty="0"/>
              <a:t>Ongoing surveillance, monitoring and public awareness activities</a:t>
            </a:r>
            <a:endParaRPr lang="en-NZ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3B95DF9-B290-F5FA-1CDA-2B0FEABC1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Corbicula – BOPRC response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12318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BOPRC - Green</Template>
  <TotalTime>614</TotalTime>
  <Words>730</Words>
  <Application>Microsoft Office PowerPoint</Application>
  <PresentationFormat>Widescreen</PresentationFormat>
  <Paragraphs>82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Gotham Office</vt:lpstr>
      <vt:lpstr>Office Theme</vt:lpstr>
      <vt:lpstr>On the Frontlines: Current Biosecurity Work</vt:lpstr>
      <vt:lpstr>The Frontlines: Current Biosecurity Work</vt:lpstr>
      <vt:lpstr>Protecting the Environment, Economy, and Communities</vt:lpstr>
      <vt:lpstr>PowerPoint Presentation</vt:lpstr>
      <vt:lpstr>Key project - Wilding Pines</vt:lpstr>
      <vt:lpstr>Key Project - Wallabies</vt:lpstr>
      <vt:lpstr>Emerging Threats</vt:lpstr>
      <vt:lpstr>Caulerpa – BOPRC response</vt:lpstr>
      <vt:lpstr>Corbicula – BOPRC response</vt:lpstr>
      <vt:lpstr>Thanks for your time!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Hamish Lass</dc:creator>
  <cp:lastModifiedBy>Hamish Lass</cp:lastModifiedBy>
  <cp:revision>10</cp:revision>
  <dcterms:created xsi:type="dcterms:W3CDTF">2026-07-13T22:43:50Z</dcterms:created>
  <dcterms:modified xsi:type="dcterms:W3CDTF">2026-07-28T02:51:43Z</dcterms:modified>
</cp:coreProperties>
</file>