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"/>
  </p:handout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2" d="100"/>
          <a:sy n="102" d="100"/>
        </p:scale>
        <p:origin x="81" y="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0127A-B417-4B52-98AA-AEFD5C63699B}" type="datetimeFigureOut">
              <a:rPr lang="en-NZ" smtClean="0"/>
              <a:t>28/07/2026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6594A5-252A-4905-B722-60587903559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75918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989013"/>
            <a:ext cx="7991476" cy="1944687"/>
          </a:xfrm>
        </p:spPr>
        <p:txBody>
          <a:bodyPr anchor="b"/>
          <a:lstStyle>
            <a:lvl1pPr algn="l">
              <a:lnSpc>
                <a:spcPct val="100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989263"/>
            <a:ext cx="9144000" cy="95408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2788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0225" y="1412875"/>
            <a:ext cx="9725025" cy="5308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178827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 userDrawn="1">
          <p15:clr>
            <a:srgbClr val="FBAE40"/>
          </p15:clr>
        </p15:guide>
        <p15:guide id="2" pos="41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224" y="1709738"/>
            <a:ext cx="95472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0224" y="4589463"/>
            <a:ext cx="9547225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B05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36330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00225" y="1495425"/>
            <a:ext cx="4680000" cy="52260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35724" y="1495425"/>
            <a:ext cx="4680000" cy="52260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1839909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43069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2391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224" y="457200"/>
            <a:ext cx="35147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657850" y="987425"/>
            <a:ext cx="5697538" cy="57340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00224" y="2057399"/>
            <a:ext cx="3514725" cy="46640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8791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0225" y="1428750"/>
            <a:ext cx="9725025" cy="5292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00225" y="365126"/>
            <a:ext cx="9725025" cy="873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17405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B050"/>
          </a:solidFill>
          <a:latin typeface="Gotham Office" panose="020000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b="1" kern="1200">
          <a:solidFill>
            <a:srgbClr val="00B050"/>
          </a:solidFill>
          <a:latin typeface="Gotham Office" panose="020000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b="1" kern="1200">
          <a:solidFill>
            <a:srgbClr val="00B050"/>
          </a:solidFill>
          <a:latin typeface="Gotham Office" panose="020000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b="1" kern="1200">
          <a:solidFill>
            <a:srgbClr val="00B050"/>
          </a:solidFill>
          <a:latin typeface="Gotham Office" panose="020000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b="1" kern="1200">
          <a:solidFill>
            <a:srgbClr val="00B050"/>
          </a:solidFill>
          <a:latin typeface="Gotham Office" panose="020000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b="1" kern="1200">
          <a:solidFill>
            <a:srgbClr val="00B050"/>
          </a:solidFill>
          <a:latin typeface="Gotham Office" panose="020000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95980"/>
            <a:ext cx="7991476" cy="1944687"/>
          </a:xfrm>
        </p:spPr>
        <p:txBody>
          <a:bodyPr>
            <a:normAutofit fontScale="90000"/>
          </a:bodyPr>
          <a:lstStyle/>
          <a:p>
            <a:r>
              <a:rPr lang="en-US" dirty="0"/>
              <a:t>Navigating Reform: The Future of Regional Governance</a:t>
            </a:r>
            <a:br>
              <a:rPr lang="en-US" dirty="0"/>
            </a:br>
            <a:endParaRPr lang="en-N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E482DC-7F85-57A9-2884-E46143B6FB73}"/>
              </a:ext>
            </a:extLst>
          </p:cNvPr>
          <p:cNvSpPr txBox="1"/>
          <p:nvPr/>
        </p:nvSpPr>
        <p:spPr>
          <a:xfrm>
            <a:off x="1681602" y="3289300"/>
            <a:ext cx="76762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Implications for Biosecurity in the Bay of Plenty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Exploring proposed reforms to regional councils, their impact on biosecurity funding and strategy, and how we can advocate for protection of our region</a:t>
            </a:r>
          </a:p>
        </p:txBody>
      </p:sp>
    </p:spTree>
    <p:extLst>
      <p:ext uri="{BB962C8B-B14F-4D97-AF65-F5344CB8AC3E}">
        <p14:creationId xmlns:p14="http://schemas.microsoft.com/office/powerpoint/2010/main" val="3208892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0225" y="619126"/>
            <a:ext cx="9725025" cy="873124"/>
          </a:xfrm>
        </p:spPr>
        <p:txBody>
          <a:bodyPr>
            <a:normAutofit fontScale="90000"/>
          </a:bodyPr>
          <a:lstStyle/>
          <a:p>
            <a:r>
              <a:rPr lang="en-NZ" dirty="0"/>
              <a:t>Why Biosecurity Matters</a:t>
            </a:r>
            <a:br>
              <a:rPr lang="en-NZ" dirty="0"/>
            </a:br>
            <a:endParaRPr lang="en-NZ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Protects biodiversity, catchments, lakes and coastal environments</a:t>
            </a:r>
          </a:p>
          <a:p>
            <a:endParaRPr lang="en-US" dirty="0"/>
          </a:p>
          <a:p>
            <a:r>
              <a:rPr lang="en-US" dirty="0"/>
              <a:t>Supports agriculture, tourism and export markets</a:t>
            </a:r>
          </a:p>
          <a:p>
            <a:endParaRPr lang="en-US" dirty="0"/>
          </a:p>
          <a:p>
            <a:r>
              <a:rPr lang="en-US" dirty="0"/>
              <a:t>Supports Māori values and kaitiakitanga</a:t>
            </a:r>
          </a:p>
          <a:p>
            <a:endParaRPr lang="en-US" dirty="0"/>
          </a:p>
          <a:p>
            <a:r>
              <a:rPr lang="en-US" dirty="0"/>
              <a:t>Strengthens resilience to pest and disease incursions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674111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267079B-FA70-0DDF-C94C-C1F125990E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Catchment-scale delivery works best</a:t>
            </a:r>
          </a:p>
          <a:p>
            <a:endParaRPr lang="en-US" dirty="0"/>
          </a:p>
          <a:p>
            <a:r>
              <a:rPr lang="en-US" dirty="0"/>
              <a:t>Strong local voice remains essential</a:t>
            </a:r>
          </a:p>
          <a:p>
            <a:endParaRPr lang="en-US" dirty="0"/>
          </a:p>
          <a:p>
            <a:r>
              <a:rPr lang="en-US" dirty="0"/>
              <a:t>Regional funding provides resilience</a:t>
            </a:r>
          </a:p>
          <a:p>
            <a:endParaRPr lang="en-US" dirty="0"/>
          </a:p>
          <a:p>
            <a:r>
              <a:rPr lang="en-US" dirty="0"/>
              <a:t>Specialist capability requires scale and coordination</a:t>
            </a:r>
          </a:p>
          <a:p>
            <a:endParaRPr lang="en-NZ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F7CA50-1BA0-9D21-0378-4C40CBF68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224" y="539751"/>
            <a:ext cx="9725025" cy="873124"/>
          </a:xfrm>
        </p:spPr>
        <p:txBody>
          <a:bodyPr>
            <a:normAutofit fontScale="90000"/>
          </a:bodyPr>
          <a:lstStyle/>
          <a:p>
            <a:r>
              <a:rPr lang="en-US" dirty="0"/>
              <a:t>What the Reform Analysis Says</a:t>
            </a:r>
            <a:br>
              <a:rPr lang="en-US" dirty="0"/>
            </a:b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156630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74F3B6E-F305-3A17-C8FD-F0F1CBA2B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6359" y="1679575"/>
            <a:ext cx="9725025" cy="5308599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Risks: </a:t>
            </a:r>
          </a:p>
          <a:p>
            <a:pPr marL="0" indent="0">
              <a:buNone/>
            </a:pPr>
            <a:r>
              <a:rPr lang="en-US" dirty="0"/>
              <a:t>Fragmentation, loss of capability, funding shocks, reduced trust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Opportunities: </a:t>
            </a:r>
          </a:p>
          <a:p>
            <a:pPr marL="0" indent="0">
              <a:buNone/>
            </a:pPr>
            <a:r>
              <a:rPr lang="en-US" dirty="0"/>
              <a:t>Stronger coordination, better outcomes, faster responses, resilient ecosystems</a:t>
            </a:r>
          </a:p>
          <a:p>
            <a:pPr marL="0" indent="0">
              <a:buNone/>
            </a:pPr>
            <a:endParaRPr lang="en-US" dirty="0"/>
          </a:p>
          <a:p>
            <a:endParaRPr lang="en-NZ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73A4EC8-A076-5B13-9D60-F80DCD262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6359" y="686859"/>
            <a:ext cx="9725025" cy="873124"/>
          </a:xfrm>
        </p:spPr>
        <p:txBody>
          <a:bodyPr>
            <a:normAutofit fontScale="90000"/>
          </a:bodyPr>
          <a:lstStyle/>
          <a:p>
            <a:r>
              <a:rPr lang="en-US" dirty="0"/>
              <a:t>Key Risks and Opportunities for Bay of Plenty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373665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AD150B8-BE31-6279-FD00-E589F47BA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225" y="703792"/>
            <a:ext cx="9725025" cy="873124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Protecting the Region </a:t>
            </a:r>
            <a:br>
              <a:rPr lang="en-US" dirty="0"/>
            </a:br>
            <a:br>
              <a:rPr lang="en-US" dirty="0"/>
            </a:br>
            <a:r>
              <a:rPr lang="en-US" b="0" dirty="0"/>
              <a:t>What Success Looks Like</a:t>
            </a:r>
            <a:br>
              <a:rPr lang="en-US" dirty="0"/>
            </a:br>
            <a:endParaRPr lang="en-NZ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8B95F1-4302-2830-F365-D1A511681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335" y="2677404"/>
            <a:ext cx="9346648" cy="30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7650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BOPRC - Green</Template>
  <TotalTime>69</TotalTime>
  <Words>144</Words>
  <Application>Microsoft Office PowerPoint</Application>
  <PresentationFormat>Widescreen</PresentationFormat>
  <Paragraphs>29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Gotham Office</vt:lpstr>
      <vt:lpstr>Office Theme</vt:lpstr>
      <vt:lpstr>Navigating Reform: The Future of Regional Governance </vt:lpstr>
      <vt:lpstr>Why Biosecurity Matters </vt:lpstr>
      <vt:lpstr>What the Reform Analysis Says </vt:lpstr>
      <vt:lpstr>Key Risks and Opportunities for Bay of Plenty</vt:lpstr>
      <vt:lpstr> Protecting the Region   What Success Looks Like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Hamish Lass</dc:creator>
  <cp:lastModifiedBy>Hamish Lass</cp:lastModifiedBy>
  <cp:revision>2</cp:revision>
  <dcterms:created xsi:type="dcterms:W3CDTF">2026-07-27T22:53:08Z</dcterms:created>
  <dcterms:modified xsi:type="dcterms:W3CDTF">2026-07-28T00:03:01Z</dcterms:modified>
</cp:coreProperties>
</file>